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591" r:id="rId3"/>
    <p:sldId id="612" r:id="rId4"/>
    <p:sldId id="613" r:id="rId5"/>
    <p:sldId id="614" r:id="rId6"/>
    <p:sldId id="615" r:id="rId7"/>
    <p:sldId id="616" r:id="rId8"/>
    <p:sldId id="617" r:id="rId9"/>
    <p:sldId id="618" r:id="rId10"/>
    <p:sldId id="619" r:id="rId11"/>
    <p:sldId id="620" r:id="rId12"/>
    <p:sldId id="621" r:id="rId13"/>
    <p:sldId id="622" r:id="rId14"/>
    <p:sldId id="623" r:id="rId15"/>
    <p:sldId id="624" r:id="rId16"/>
    <p:sldId id="625" r:id="rId17"/>
    <p:sldId id="626" r:id="rId18"/>
    <p:sldId id="627" r:id="rId19"/>
    <p:sldId id="628" r:id="rId20"/>
    <p:sldId id="629" r:id="rId21"/>
    <p:sldId id="630" r:id="rId22"/>
    <p:sldId id="631" r:id="rId23"/>
    <p:sldId id="632" r:id="rId24"/>
    <p:sldId id="633" r:id="rId25"/>
    <p:sldId id="634" r:id="rId26"/>
    <p:sldId id="635" r:id="rId27"/>
    <p:sldId id="636" r:id="rId28"/>
    <p:sldId id="638" r:id="rId29"/>
    <p:sldId id="258" r:id="rId30"/>
  </p:sldIdLst>
  <p:sldSz cx="12801600" cy="9601200" type="A3"/>
  <p:notesSz cx="6797675" cy="9926638"/>
  <p:custShowLst>
    <p:custShow name="Project Location" id="0">
      <p:sldLst/>
    </p:custShow>
    <p:custShow name="Project Details" id="1">
      <p:sldLst/>
    </p:custShow>
    <p:custShow name="General Information" id="2">
      <p:sldLst/>
    </p:custShow>
    <p:custShow name="Site Photos" id="3">
      <p:sldLst/>
    </p:custShow>
    <p:custShow name="Layouts" id="4">
      <p:sldLst/>
    </p:custShow>
    <p:custShow name="Productivity" id="5">
      <p:sldLst/>
    </p:custShow>
    <p:custShow name="Tender Programme" id="6">
      <p:sldLst/>
    </p:custShow>
    <p:custShow name="Resources" id="7">
      <p:sldLst/>
    </p:custShow>
    <p:custShow name="Work Sequence" id="8">
      <p:sldLst/>
    </p:custShow>
    <p:custShow name="Scaffolding" id="9">
      <p:sldLst/>
    </p:custShow>
  </p:custShowLst>
  <p:defaultTextStyle>
    <a:defPPr>
      <a:defRPr lang="en-US"/>
    </a:defPPr>
    <a:lvl1pPr marL="0" algn="l" defTabSz="12801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52" algn="l" defTabSz="12801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03" algn="l" defTabSz="12801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155" algn="l" defTabSz="12801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207" algn="l" defTabSz="12801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258" algn="l" defTabSz="12801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310" algn="l" defTabSz="12801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362" algn="l" defTabSz="12801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413" algn="l" defTabSz="12801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24008F"/>
    <a:srgbClr val="1F05BD"/>
    <a:srgbClr val="0A0482"/>
    <a:srgbClr val="FFFF99"/>
    <a:srgbClr val="FF0000"/>
    <a:srgbClr val="CC00CC"/>
    <a:srgbClr val="6AF852"/>
    <a:srgbClr val="FF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58" autoAdjust="0"/>
  </p:normalViewPr>
  <p:slideViewPr>
    <p:cSldViewPr>
      <p:cViewPr varScale="1">
        <p:scale>
          <a:sx n="94" d="100"/>
          <a:sy n="94" d="100"/>
        </p:scale>
        <p:origin x="-1008" y="-102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5862" cy="495793"/>
          </a:xfrm>
          <a:prstGeom prst="rect">
            <a:avLst/>
          </a:prstGeom>
        </p:spPr>
        <p:txBody>
          <a:bodyPr vert="horz" lIns="83864" tIns="41932" rIns="83864" bIns="41932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5" y="4"/>
            <a:ext cx="2945862" cy="495793"/>
          </a:xfrm>
          <a:prstGeom prst="rect">
            <a:avLst/>
          </a:prstGeom>
        </p:spPr>
        <p:txBody>
          <a:bodyPr vert="horz" lIns="83864" tIns="41932" rIns="83864" bIns="41932" rtlCol="0"/>
          <a:lstStyle>
            <a:lvl1pPr algn="r">
              <a:defRPr sz="1100"/>
            </a:lvl1pPr>
          </a:lstStyle>
          <a:p>
            <a:fld id="{1509678A-7E37-41E5-98AF-94A2B9B5EAE3}" type="datetime2">
              <a:rPr lang="en-US" smtClean="0"/>
              <a:pPr/>
              <a:t>Friday, November 29,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9310"/>
            <a:ext cx="2945862" cy="495793"/>
          </a:xfrm>
          <a:prstGeom prst="rect">
            <a:avLst/>
          </a:prstGeom>
        </p:spPr>
        <p:txBody>
          <a:bodyPr vert="horz" lIns="83864" tIns="41932" rIns="83864" bIns="41932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5" y="9429310"/>
            <a:ext cx="2945862" cy="495793"/>
          </a:xfrm>
          <a:prstGeom prst="rect">
            <a:avLst/>
          </a:prstGeom>
        </p:spPr>
        <p:txBody>
          <a:bodyPr vert="horz" lIns="83864" tIns="41932" rIns="83864" bIns="41932" rtlCol="0" anchor="b"/>
          <a:lstStyle>
            <a:lvl1pPr algn="r">
              <a:defRPr sz="1100"/>
            </a:lvl1pPr>
          </a:lstStyle>
          <a:p>
            <a:fld id="{F32310A9-C336-4CB8-9034-115E1147B6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823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5862" cy="495793"/>
          </a:xfrm>
          <a:prstGeom prst="rect">
            <a:avLst/>
          </a:prstGeom>
        </p:spPr>
        <p:txBody>
          <a:bodyPr vert="horz" lIns="83864" tIns="41932" rIns="83864" bIns="41932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95" y="4"/>
            <a:ext cx="2945862" cy="495793"/>
          </a:xfrm>
          <a:prstGeom prst="rect">
            <a:avLst/>
          </a:prstGeom>
        </p:spPr>
        <p:txBody>
          <a:bodyPr vert="horz" lIns="83864" tIns="41932" rIns="83864" bIns="41932" rtlCol="0"/>
          <a:lstStyle>
            <a:lvl1pPr algn="r">
              <a:defRPr sz="1100"/>
            </a:lvl1pPr>
          </a:lstStyle>
          <a:p>
            <a:fld id="{745D16AD-9095-482B-8231-9AFBCBFF3815}" type="datetime2">
              <a:rPr lang="en-US" smtClean="0"/>
              <a:pPr/>
              <a:t>Friday, November 29, 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864" tIns="41932" rIns="83864" bIns="4193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64" y="4714653"/>
            <a:ext cx="5438748" cy="4466756"/>
          </a:xfrm>
          <a:prstGeom prst="rect">
            <a:avLst/>
          </a:prstGeom>
        </p:spPr>
        <p:txBody>
          <a:bodyPr vert="horz" lIns="83864" tIns="41932" rIns="83864" bIns="419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9310"/>
            <a:ext cx="2945862" cy="495793"/>
          </a:xfrm>
          <a:prstGeom prst="rect">
            <a:avLst/>
          </a:prstGeom>
        </p:spPr>
        <p:txBody>
          <a:bodyPr vert="horz" lIns="83864" tIns="41932" rIns="83864" bIns="41932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95" y="9429310"/>
            <a:ext cx="2945862" cy="495793"/>
          </a:xfrm>
          <a:prstGeom prst="rect">
            <a:avLst/>
          </a:prstGeom>
        </p:spPr>
        <p:txBody>
          <a:bodyPr vert="horz" lIns="83864" tIns="41932" rIns="83864" bIns="41932" rtlCol="0" anchor="b"/>
          <a:lstStyle>
            <a:lvl1pPr algn="r">
              <a:defRPr sz="1100"/>
            </a:lvl1pPr>
          </a:lstStyle>
          <a:p>
            <a:fld id="{D820B34F-FCEC-4E83-91A9-194CDC4CDC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274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9" algn="l" defTabSz="914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9" algn="l" defTabSz="914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9" algn="l" defTabSz="914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98" algn="l" defTabSz="914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8" algn="l" defTabSz="914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58" algn="l" defTabSz="914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38" algn="l" defTabSz="9143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186"/>
            <a:ext cx="12801600" cy="800099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365111" y="3276601"/>
            <a:ext cx="12131695" cy="22097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wrap="none" lIns="122090" tIns="61047" rIns="122090" bIns="61047" anchor="ctr"/>
          <a:lstStyle/>
          <a:p>
            <a:pPr marL="0" algn="ctr" defTabSz="1220905" rtl="0" eaLnBrk="1" fontAlgn="auto" latinLnBrk="0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kern="1200" dirty="0">
              <a:solidFill>
                <a:srgbClr val="8A7967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746763" y="4470400"/>
            <a:ext cx="8507472" cy="558800"/>
          </a:xfrm>
          <a:prstGeom prst="rect">
            <a:avLst/>
          </a:prstGeom>
        </p:spPr>
        <p:txBody>
          <a:bodyPr lIns="127964" tIns="63983" rIns="127964" bIns="63983"/>
          <a:lstStyle>
            <a:lvl1pPr marL="0" indent="0">
              <a:buFont typeface="Wingdings 2" pitchFamily="18" charset="2"/>
              <a:buNone/>
              <a:defRPr lang="en-US" sz="2800" kern="1200" noProof="0" dirty="0" smtClean="0">
                <a:solidFill>
                  <a:srgbClr val="24008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479751" lvl="0" indent="-479751" algn="l" defTabSz="1279334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noProof="0" dirty="0"/>
              <a:t>Click to edit Master subtitle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1"/>
          </p:nvPr>
        </p:nvSpPr>
        <p:spPr>
          <a:xfrm>
            <a:off x="746761" y="3657600"/>
            <a:ext cx="8534400" cy="533400"/>
          </a:xfrm>
          <a:prstGeom prst="rect">
            <a:avLst/>
          </a:prstGeom>
        </p:spPr>
        <p:txBody>
          <a:bodyPr lIns="127964" tIns="63983" rIns="127964" bIns="63983"/>
          <a:lstStyle>
            <a:lvl1pPr>
              <a:buNone/>
              <a:defRPr sz="3400">
                <a:solidFill>
                  <a:srgbClr val="24008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801600" cy="799186"/>
          </a:xfrm>
          <a:prstGeom prst="rect">
            <a:avLst/>
          </a:prstGeom>
          <a:gradFill>
            <a:gsLst>
              <a:gs pos="80000">
                <a:srgbClr val="24008F"/>
              </a:gs>
              <a:gs pos="20000">
                <a:srgbClr val="24008F"/>
              </a:gs>
              <a:gs pos="0">
                <a:srgbClr val="FFC000"/>
              </a:gs>
              <a:gs pos="50000">
                <a:srgbClr val="24008F"/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 userDrawn="1"/>
        </p:nvSpPr>
        <p:spPr>
          <a:xfrm>
            <a:off x="0" y="8800185"/>
            <a:ext cx="12801600" cy="799186"/>
          </a:xfrm>
          <a:prstGeom prst="rect">
            <a:avLst/>
          </a:prstGeom>
          <a:gradFill>
            <a:gsLst>
              <a:gs pos="80000">
                <a:srgbClr val="24008F"/>
              </a:gs>
              <a:gs pos="20000">
                <a:srgbClr val="24008F"/>
              </a:gs>
              <a:gs pos="0">
                <a:srgbClr val="FFC000"/>
              </a:gs>
              <a:gs pos="50000">
                <a:srgbClr val="24008F"/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2" descr="D:\My Company\Logo\Logo3 Edited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29216" r="8470" b="31569"/>
          <a:stretch/>
        </p:blipFill>
        <p:spPr bwMode="auto">
          <a:xfrm>
            <a:off x="9536545" y="1819415"/>
            <a:ext cx="2960255" cy="1088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453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0" y="9162296"/>
            <a:ext cx="12801600" cy="0"/>
          </a:xfrm>
          <a:prstGeom prst="line">
            <a:avLst/>
          </a:prstGeom>
          <a:ln w="127000" cap="flat" cmpd="tri">
            <a:gradFill>
              <a:gsLst>
                <a:gs pos="0">
                  <a:srgbClr val="FFC000"/>
                </a:gs>
                <a:gs pos="50000">
                  <a:srgbClr val="24008F"/>
                </a:gs>
                <a:gs pos="100000">
                  <a:srgbClr val="FFC00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 userDrawn="1"/>
        </p:nvCxnSpPr>
        <p:spPr>
          <a:xfrm>
            <a:off x="0" y="1195303"/>
            <a:ext cx="12801600" cy="0"/>
          </a:xfrm>
          <a:prstGeom prst="line">
            <a:avLst/>
          </a:prstGeom>
          <a:ln w="127000" cap="flat" cmpd="tri">
            <a:gradFill>
              <a:gsLst>
                <a:gs pos="0">
                  <a:srgbClr val="FFC000"/>
                </a:gs>
                <a:gs pos="50000">
                  <a:srgbClr val="24008F"/>
                </a:gs>
                <a:gs pos="100000">
                  <a:srgbClr val="FFC00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228600" y="19984"/>
            <a:ext cx="10210800" cy="11039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5400" b="0" kern="1200" dirty="0" smtClean="0">
                <a:solidFill>
                  <a:srgbClr val="240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639824" indent="0">
              <a:buNone/>
              <a:defRPr/>
            </a:lvl2pPr>
            <a:lvl3pPr marL="1279643" indent="0">
              <a:buNone/>
              <a:defRPr/>
            </a:lvl3pPr>
            <a:lvl4pPr marL="1919464" indent="0">
              <a:buNone/>
              <a:defRPr/>
            </a:lvl4pPr>
            <a:lvl5pPr marL="255928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813925" y="9182098"/>
            <a:ext cx="2987675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24008F"/>
                </a:solidFill>
              </a:defRPr>
            </a:lvl1pPr>
          </a:lstStyle>
          <a:p>
            <a:r>
              <a:rPr lang="en-US" sz="2200" dirty="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‹#›</a:t>
            </a:fld>
            <a:r>
              <a:rPr lang="en-US" sz="2200" dirty="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D:\My Company\Logo\Logo3 Edited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29077" r="8952" b="31756"/>
          <a:stretch/>
        </p:blipFill>
        <p:spPr bwMode="auto">
          <a:xfrm>
            <a:off x="10575019" y="152400"/>
            <a:ext cx="2150381" cy="79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13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d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19200" y="2836466"/>
            <a:ext cx="9753600" cy="348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marR="0" indent="-11430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10000" b="1" cap="none" spc="50" baseline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 DARLING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End -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None/>
            </a:pPr>
            <a:r>
              <a:rPr lang="en-US" sz="10000" b="1" cap="none" spc="50" baseline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 DARLING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Thank you!</a:t>
            </a:r>
            <a:endParaRPr lang="en-US" sz="10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801600" cy="799186"/>
          </a:xfrm>
          <a:prstGeom prst="rect">
            <a:avLst/>
          </a:prstGeom>
          <a:gradFill>
            <a:gsLst>
              <a:gs pos="80000">
                <a:srgbClr val="24008F"/>
              </a:gs>
              <a:gs pos="20000">
                <a:srgbClr val="24008F"/>
              </a:gs>
              <a:gs pos="0">
                <a:srgbClr val="FFC000"/>
              </a:gs>
              <a:gs pos="50000">
                <a:srgbClr val="24008F"/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 userDrawn="1"/>
        </p:nvSpPr>
        <p:spPr>
          <a:xfrm>
            <a:off x="0" y="8800185"/>
            <a:ext cx="12801600" cy="799186"/>
          </a:xfrm>
          <a:prstGeom prst="rect">
            <a:avLst/>
          </a:prstGeom>
          <a:gradFill>
            <a:gsLst>
              <a:gs pos="80000">
                <a:srgbClr val="24008F"/>
              </a:gs>
              <a:gs pos="20000">
                <a:srgbClr val="24008F"/>
              </a:gs>
              <a:gs pos="0">
                <a:srgbClr val="FFC000"/>
              </a:gs>
              <a:gs pos="50000">
                <a:srgbClr val="24008F"/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77" r:id="rId3"/>
  </p:sldLayoutIdLst>
  <p:hf hdr="0" ftr="0" dt="0"/>
  <p:txStyles>
    <p:titleStyle>
      <a:lvl1pPr algn="ctr" defTabSz="1279642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866" indent="-479866" algn="l" defTabSz="1279642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710" indent="-399886" algn="l" defTabSz="1279642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9554" indent="-319911" algn="l" defTabSz="127964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39375" indent="-319911" algn="l" defTabSz="127964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195" indent="-319911" algn="l" defTabSz="1279642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9016" indent="-319911" algn="l" defTabSz="12796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8837" indent="-319911" algn="l" defTabSz="12796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659" indent="-319911" algn="l" defTabSz="12796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8482" indent="-319911" algn="l" defTabSz="127964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96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820" algn="l" defTabSz="12796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642" algn="l" defTabSz="12796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462" algn="l" defTabSz="12796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9284" algn="l" defTabSz="12796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9104" algn="l" defTabSz="12796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8928" algn="l" defTabSz="12796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8748" algn="l" defTabSz="12796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8569" algn="l" defTabSz="127964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8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6746238"/>
            <a:ext cx="3429000" cy="645161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November 2019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1000" y="3352800"/>
            <a:ext cx="10134600" cy="1793239"/>
          </a:xfrm>
        </p:spPr>
        <p:txBody>
          <a:bodyPr anchor="ctr"/>
          <a:lstStyle/>
          <a:p>
            <a:pPr marL="0" indent="0"/>
            <a:r>
              <a:rPr lang="en-US" sz="4000" b="1" dirty="0" err="1" smtClean="0"/>
              <a:t>Programme</a:t>
            </a:r>
            <a:r>
              <a:rPr lang="en-US" sz="4000" b="1" dirty="0" smtClean="0"/>
              <a:t> Presentation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9516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400" dirty="0" smtClean="0"/>
              <a:t>GENERAL LAYOUT (MARINE)</a:t>
            </a:r>
            <a:endParaRPr lang="en-US" sz="44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7143" r="24012"/>
          <a:stretch/>
        </p:blipFill>
        <p:spPr bwMode="auto">
          <a:xfrm>
            <a:off x="1219200" y="1219201"/>
            <a:ext cx="10363200" cy="7924799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10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2" y="5029200"/>
            <a:ext cx="4800596" cy="3581399"/>
          </a:xfrm>
          <a:prstGeom prst="rect">
            <a:avLst/>
          </a:prstGeom>
          <a:noFill/>
          <a:ln>
            <a:solidFill>
              <a:srgbClr val="3333FF"/>
            </a:solidFill>
          </a:ln>
          <a:extLst/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295473"/>
            <a:ext cx="4800598" cy="3600449"/>
          </a:xfrm>
          <a:prstGeom prst="rect">
            <a:avLst/>
          </a:prstGeom>
          <a:noFill/>
          <a:ln>
            <a:solidFill>
              <a:srgbClr val="3333FF"/>
            </a:solidFill>
          </a:ln>
          <a:extLst/>
        </p:spPr>
      </p:pic>
      <p:pic>
        <p:nvPicPr>
          <p:cNvPr id="4" name="Picture 2" descr="D:\Smarty's Documents\Estimating\022-Palm Deira Access Bridge (T107-2k15)\02-Presentations\Project Loc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568999"/>
            <a:ext cx="6057900" cy="292680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5200" dirty="0" smtClean="0"/>
              <a:t>SITE PHOTOS</a:t>
            </a:r>
            <a:endParaRPr lang="en-US" sz="3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682335"/>
            <a:ext cx="1280160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n-GB" sz="2400" b="1" dirty="0" smtClean="0"/>
              <a:t>PHOTOS 01. </a:t>
            </a:r>
            <a:r>
              <a:rPr lang="en-GB" sz="2400" dirty="0" smtClean="0"/>
              <a:t>Available Space for Site Set-up.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7791450" y="3733800"/>
            <a:ext cx="1047750" cy="381000"/>
          </a:xfrm>
          <a:prstGeom prst="rect">
            <a:avLst/>
          </a:prstGeom>
          <a:solidFill>
            <a:srgbClr val="FFFF99">
              <a:alpha val="4000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66801" y="1316793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066802" y="5067301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/>
              <a:t>B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11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1" y="5067301"/>
            <a:ext cx="4724397" cy="3543298"/>
          </a:xfrm>
          <a:prstGeom prst="rect">
            <a:avLst/>
          </a:prstGeom>
          <a:noFill/>
          <a:ln>
            <a:solidFill>
              <a:srgbClr val="3333FF"/>
            </a:solidFill>
          </a:ln>
          <a:extLst/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5029200"/>
            <a:ext cx="4800598" cy="3581399"/>
          </a:xfrm>
          <a:prstGeom prst="rect">
            <a:avLst/>
          </a:prstGeom>
          <a:noFill/>
          <a:ln>
            <a:solidFill>
              <a:srgbClr val="3333FF"/>
            </a:solidFill>
          </a:ln>
          <a:extLst/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316793"/>
            <a:ext cx="4800598" cy="3579129"/>
          </a:xfrm>
          <a:prstGeom prst="rect">
            <a:avLst/>
          </a:prstGeom>
          <a:noFill/>
          <a:ln>
            <a:solidFill>
              <a:srgbClr val="3333FF"/>
            </a:solidFill>
          </a:ln>
          <a:extLst/>
        </p:spPr>
      </p:pic>
      <p:pic>
        <p:nvPicPr>
          <p:cNvPr id="5" name="Picture 2" descr="D:\Smarty's Documents\Estimating\022-Palm Deira Access Bridge (T107-2k15)\02-Presentations\Project Loc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568999"/>
            <a:ext cx="6057900" cy="292680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5200" dirty="0" smtClean="0"/>
              <a:t>SITE PHOTOS</a:t>
            </a:r>
            <a:endParaRPr lang="en-US" sz="3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682335"/>
            <a:ext cx="1280160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n-GB" sz="2400" b="1" dirty="0" smtClean="0"/>
              <a:t>PHOTOS 02. </a:t>
            </a:r>
            <a:r>
              <a:rPr lang="en-GB" sz="2400" dirty="0" smtClean="0"/>
              <a:t>Existing Bridges.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8686800" y="3429000"/>
            <a:ext cx="628651" cy="533400"/>
          </a:xfrm>
          <a:prstGeom prst="rect">
            <a:avLst/>
          </a:prstGeom>
          <a:solidFill>
            <a:srgbClr val="FFFF99">
              <a:alpha val="4000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66801" y="1316793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1066802" y="5067301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/>
              <a:t>B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1" y="5067301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 smtClean="0"/>
              <a:t>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12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marty's Documents\Estimating\022-Palm Deira Access Bridge (T107-2k15)\07-Photos\Site Visit (102115)\DSC01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5067300"/>
            <a:ext cx="4724397" cy="3543445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5029200"/>
            <a:ext cx="4800598" cy="3581399"/>
          </a:xfrm>
          <a:prstGeom prst="rect">
            <a:avLst/>
          </a:prstGeom>
          <a:noFill/>
          <a:ln>
            <a:solidFill>
              <a:srgbClr val="3333FF"/>
            </a:solidFill>
          </a:ln>
          <a:extLst/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316793"/>
            <a:ext cx="4800598" cy="3579129"/>
          </a:xfrm>
          <a:prstGeom prst="rect">
            <a:avLst/>
          </a:prstGeom>
          <a:noFill/>
          <a:ln>
            <a:solidFill>
              <a:srgbClr val="3333FF"/>
            </a:solidFill>
          </a:ln>
          <a:extLst/>
        </p:spPr>
      </p:pic>
      <p:pic>
        <p:nvPicPr>
          <p:cNvPr id="5" name="Picture 2" descr="D:\Smarty's Documents\Estimating\022-Palm Deira Access Bridge (T107-2k15)\02-Presentations\Project Loc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568999"/>
            <a:ext cx="6057900" cy="292680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5200" dirty="0" smtClean="0"/>
              <a:t>SITE PHOTOS</a:t>
            </a:r>
            <a:endParaRPr lang="en-US" sz="3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682335"/>
            <a:ext cx="1280160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n-GB" sz="2400" b="1" dirty="0" smtClean="0"/>
              <a:t>PHOTOS 03. </a:t>
            </a:r>
            <a:r>
              <a:rPr lang="en-GB" sz="2400" dirty="0" smtClean="0"/>
              <a:t>Existing Bridges.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8667749" y="2498998"/>
            <a:ext cx="628651" cy="853801"/>
          </a:xfrm>
          <a:prstGeom prst="rect">
            <a:avLst/>
          </a:prstGeom>
          <a:solidFill>
            <a:srgbClr val="FFFF99">
              <a:alpha val="4000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66801" y="1316793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1066802" y="5067301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/>
              <a:t>B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1" y="5067301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 smtClean="0"/>
              <a:t>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13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1" y="4998402"/>
            <a:ext cx="4724396" cy="3543445"/>
          </a:xfrm>
          <a:prstGeom prst="rect">
            <a:avLst/>
          </a:prstGeom>
          <a:noFill/>
          <a:ln>
            <a:solidFill>
              <a:srgbClr val="3333FF"/>
            </a:solidFill>
          </a:ln>
          <a:extLst/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4998402"/>
            <a:ext cx="4800598" cy="3612197"/>
          </a:xfrm>
          <a:prstGeom prst="rect">
            <a:avLst/>
          </a:prstGeom>
          <a:noFill/>
          <a:ln>
            <a:solidFill>
              <a:srgbClr val="3333FF"/>
            </a:solidFill>
          </a:ln>
          <a:extLst/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316793"/>
            <a:ext cx="4800598" cy="3579129"/>
          </a:xfrm>
          <a:prstGeom prst="rect">
            <a:avLst/>
          </a:prstGeom>
          <a:noFill/>
          <a:ln>
            <a:solidFill>
              <a:srgbClr val="3333FF"/>
            </a:solidFill>
          </a:ln>
          <a:extLst/>
        </p:spPr>
      </p:pic>
      <p:pic>
        <p:nvPicPr>
          <p:cNvPr id="5" name="Picture 2" descr="D:\Smarty's Documents\Estimating\022-Palm Deira Access Bridge (T107-2k15)\02-Presentations\Project Loc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568999"/>
            <a:ext cx="6057900" cy="292680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5200" dirty="0" smtClean="0"/>
              <a:t>SITE PHOTOS</a:t>
            </a:r>
            <a:endParaRPr lang="en-US" sz="3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682335"/>
            <a:ext cx="12801600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n-GB" sz="2400" b="1" dirty="0" smtClean="0"/>
              <a:t>PHOTOS 04. </a:t>
            </a:r>
            <a:r>
              <a:rPr lang="en-GB" sz="2400" dirty="0" smtClean="0"/>
              <a:t>Existing Bridges.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8991600" y="3505201"/>
            <a:ext cx="1447800" cy="533400"/>
          </a:xfrm>
          <a:prstGeom prst="rect">
            <a:avLst/>
          </a:prstGeom>
          <a:solidFill>
            <a:srgbClr val="FFFF99">
              <a:alpha val="40000"/>
            </a:srgb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66801" y="1316793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1066802" y="5067301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/>
              <a:t>B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1" y="5067301"/>
            <a:ext cx="533400" cy="562630"/>
          </a:xfrm>
          <a:prstGeom prst="ellipse">
            <a:avLst/>
          </a:prstGeom>
          <a:solidFill>
            <a:srgbClr val="FFFF99">
              <a:alpha val="82000"/>
            </a:srgbClr>
          </a:solidFill>
        </p:spPr>
        <p:txBody>
          <a:bodyPr wrap="square" rtlCol="0" anchor="ctr" anchorCtr="1">
            <a:spAutoFit/>
          </a:bodyPr>
          <a:lstStyle/>
          <a:p>
            <a:pPr algn="ctr" defTabSz="914400"/>
            <a:r>
              <a:rPr lang="en-US" sz="2000" b="1" dirty="0" smtClean="0"/>
              <a:t>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14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000" dirty="0" smtClean="0"/>
              <a:t>PROPOSED SAND STOCKPILE LOCATION</a:t>
            </a:r>
            <a:endParaRPr lang="en-US" sz="40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16758" r="19766" b="4671"/>
          <a:stretch/>
        </p:blipFill>
        <p:spPr bwMode="auto">
          <a:xfrm>
            <a:off x="838200" y="1241340"/>
            <a:ext cx="11201400" cy="7871254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Line Callout 2 4"/>
          <p:cNvSpPr/>
          <p:nvPr/>
        </p:nvSpPr>
        <p:spPr>
          <a:xfrm>
            <a:off x="6438900" y="2552700"/>
            <a:ext cx="2590800" cy="91440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180588"/>
              <a:gd name="adj6" fmla="val -48891"/>
            </a:avLst>
          </a:prstGeom>
          <a:solidFill>
            <a:srgbClr val="FFFF00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</a:rPr>
              <a:t>400 x 500 m = 20 ha</a:t>
            </a:r>
            <a:endParaRPr lang="en-US" sz="1600" baseline="30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</a:rPr>
              <a:t>About 5.5 km from dredging location</a:t>
            </a:r>
          </a:p>
        </p:txBody>
      </p:sp>
      <p:sp>
        <p:nvSpPr>
          <p:cNvPr id="6" name="Freeform 5"/>
          <p:cNvSpPr/>
          <p:nvPr/>
        </p:nvSpPr>
        <p:spPr>
          <a:xfrm>
            <a:off x="3600450" y="3467100"/>
            <a:ext cx="3257550" cy="3562350"/>
          </a:xfrm>
          <a:custGeom>
            <a:avLst/>
            <a:gdLst>
              <a:gd name="connsiteX0" fmla="*/ 1104900 w 3257550"/>
              <a:gd name="connsiteY0" fmla="*/ 0 h 3562350"/>
              <a:gd name="connsiteX1" fmla="*/ 3257550 w 3257550"/>
              <a:gd name="connsiteY1" fmla="*/ 876300 h 3562350"/>
              <a:gd name="connsiteX2" fmla="*/ 2171700 w 3257550"/>
              <a:gd name="connsiteY2" fmla="*/ 3562350 h 3562350"/>
              <a:gd name="connsiteX3" fmla="*/ 0 w 3257550"/>
              <a:gd name="connsiteY3" fmla="*/ 2647950 h 3562350"/>
              <a:gd name="connsiteX4" fmla="*/ 1104900 w 3257550"/>
              <a:gd name="connsiteY4" fmla="*/ 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550" h="3562350">
                <a:moveTo>
                  <a:pt x="1104900" y="0"/>
                </a:moveTo>
                <a:lnTo>
                  <a:pt x="3257550" y="876300"/>
                </a:lnTo>
                <a:lnTo>
                  <a:pt x="2171700" y="3562350"/>
                </a:lnTo>
                <a:lnTo>
                  <a:pt x="0" y="2647950"/>
                </a:lnTo>
                <a:lnTo>
                  <a:pt x="11049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677400" y="6400800"/>
            <a:ext cx="2133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8458200" y="8610600"/>
            <a:ext cx="1905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15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000" dirty="0" smtClean="0"/>
              <a:t>PROPOSED SAND STOCKPILE LOCATION</a:t>
            </a:r>
            <a:endParaRPr lang="en-US" sz="40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16482" r="19180" b="6319"/>
          <a:stretch/>
        </p:blipFill>
        <p:spPr bwMode="auto">
          <a:xfrm rot="10800000">
            <a:off x="628784" y="1238248"/>
            <a:ext cx="11563216" cy="790575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Line Callout 2 4"/>
          <p:cNvSpPr/>
          <p:nvPr/>
        </p:nvSpPr>
        <p:spPr>
          <a:xfrm>
            <a:off x="6248400" y="1600200"/>
            <a:ext cx="2590800" cy="91440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180588"/>
              <a:gd name="adj6" fmla="val -48891"/>
            </a:avLst>
          </a:prstGeom>
          <a:solidFill>
            <a:srgbClr val="FFFF00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</a:rPr>
              <a:t>About 4 ha</a:t>
            </a:r>
            <a:endParaRPr lang="en-US" sz="1600" baseline="30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</a:rPr>
              <a:t>About 3.6 km from dredging location</a:t>
            </a:r>
          </a:p>
        </p:txBody>
      </p:sp>
      <p:sp>
        <p:nvSpPr>
          <p:cNvPr id="6" name="Freeform 5"/>
          <p:cNvSpPr/>
          <p:nvPr/>
        </p:nvSpPr>
        <p:spPr>
          <a:xfrm>
            <a:off x="4295775" y="2381250"/>
            <a:ext cx="1552575" cy="2800350"/>
          </a:xfrm>
          <a:custGeom>
            <a:avLst/>
            <a:gdLst>
              <a:gd name="connsiteX0" fmla="*/ 0 w 1552575"/>
              <a:gd name="connsiteY0" fmla="*/ 485775 h 2800350"/>
              <a:gd name="connsiteX1" fmla="*/ 790575 w 1552575"/>
              <a:gd name="connsiteY1" fmla="*/ 0 h 2800350"/>
              <a:gd name="connsiteX2" fmla="*/ 1343025 w 1552575"/>
              <a:gd name="connsiteY2" fmla="*/ 895350 h 2800350"/>
              <a:gd name="connsiteX3" fmla="*/ 1552575 w 1552575"/>
              <a:gd name="connsiteY3" fmla="*/ 2314575 h 2800350"/>
              <a:gd name="connsiteX4" fmla="*/ 1466850 w 1552575"/>
              <a:gd name="connsiteY4" fmla="*/ 2800350 h 2800350"/>
              <a:gd name="connsiteX5" fmla="*/ 0 w 1552575"/>
              <a:gd name="connsiteY5" fmla="*/ 485775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2575" h="2800350">
                <a:moveTo>
                  <a:pt x="0" y="485775"/>
                </a:moveTo>
                <a:lnTo>
                  <a:pt x="790575" y="0"/>
                </a:lnTo>
                <a:lnTo>
                  <a:pt x="1343025" y="895350"/>
                </a:lnTo>
                <a:lnTo>
                  <a:pt x="1552575" y="2314575"/>
                </a:lnTo>
                <a:lnTo>
                  <a:pt x="1466850" y="2800350"/>
                </a:lnTo>
                <a:lnTo>
                  <a:pt x="0" y="48577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771775" y="2362200"/>
            <a:ext cx="2667000" cy="3448050"/>
          </a:xfrm>
          <a:custGeom>
            <a:avLst/>
            <a:gdLst>
              <a:gd name="connsiteX0" fmla="*/ 0 w 2667000"/>
              <a:gd name="connsiteY0" fmla="*/ 485775 h 3448050"/>
              <a:gd name="connsiteX1" fmla="*/ 742950 w 2667000"/>
              <a:gd name="connsiteY1" fmla="*/ 0 h 3448050"/>
              <a:gd name="connsiteX2" fmla="*/ 2667000 w 2667000"/>
              <a:gd name="connsiteY2" fmla="*/ 2962275 h 3448050"/>
              <a:gd name="connsiteX3" fmla="*/ 1952625 w 2667000"/>
              <a:gd name="connsiteY3" fmla="*/ 3448050 h 3448050"/>
              <a:gd name="connsiteX4" fmla="*/ 0 w 2667000"/>
              <a:gd name="connsiteY4" fmla="*/ 485775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0" h="3448050">
                <a:moveTo>
                  <a:pt x="0" y="485775"/>
                </a:moveTo>
                <a:lnTo>
                  <a:pt x="742950" y="0"/>
                </a:lnTo>
                <a:lnTo>
                  <a:pt x="2667000" y="2962275"/>
                </a:lnTo>
                <a:lnTo>
                  <a:pt x="1952625" y="3448050"/>
                </a:lnTo>
                <a:lnTo>
                  <a:pt x="0" y="48577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Callout 2 7"/>
          <p:cNvSpPr/>
          <p:nvPr/>
        </p:nvSpPr>
        <p:spPr>
          <a:xfrm>
            <a:off x="6248400" y="6248400"/>
            <a:ext cx="2590800" cy="91440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-150662"/>
              <a:gd name="adj6" fmla="val -62126"/>
            </a:avLst>
          </a:prstGeom>
          <a:solidFill>
            <a:srgbClr val="FFFF00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</a:rPr>
              <a:t>600 x 150 m = 9 ha</a:t>
            </a:r>
            <a:endParaRPr lang="en-US" sz="1600" baseline="30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</a:rPr>
              <a:t>About 3.6 km from dredging location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77400" y="6477000"/>
            <a:ext cx="21336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8458200" y="8686800"/>
            <a:ext cx="1905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16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000" dirty="0" smtClean="0"/>
              <a:t>GENERAL WORK SEQUENCE (STAGE 0)</a:t>
            </a:r>
            <a:endParaRPr lang="en-US" sz="40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223129"/>
            <a:ext cx="11887200" cy="7920793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17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000" dirty="0" smtClean="0"/>
              <a:t>GENERAL WORK SEQUENCE (STAGE 1)</a:t>
            </a:r>
            <a:endParaRPr lang="en-US" sz="40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223129"/>
            <a:ext cx="11887199" cy="7920793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" y="1223129"/>
            <a:ext cx="2667000" cy="1447800"/>
            <a:chOff x="457200" y="1223129"/>
            <a:chExt cx="2667000" cy="1447800"/>
          </a:xfrm>
        </p:grpSpPr>
        <p:sp>
          <p:nvSpPr>
            <p:cNvPr id="6" name="TextBox 5"/>
            <p:cNvSpPr txBox="1"/>
            <p:nvPr/>
          </p:nvSpPr>
          <p:spPr>
            <a:xfrm>
              <a:off x="457200" y="1223129"/>
              <a:ext cx="2667000" cy="144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29" tIns="45715" rIns="91429" bIns="45715" rtlCol="0">
              <a:noAutofit/>
            </a:bodyPr>
            <a:lstStyle/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900" b="1" dirty="0" smtClean="0">
                  <a:latin typeface="+mj-lt"/>
                  <a:ea typeface="Segoe UI" pitchFamily="34" charset="0"/>
                  <a:cs typeface="Segoe UI" pitchFamily="34" charset="0"/>
                </a:rPr>
                <a:t>LEGEND: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In-Progress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400" dirty="0" smtClean="0">
                  <a:latin typeface="+mj-lt"/>
                  <a:ea typeface="Segoe UI" pitchFamily="34" charset="0"/>
                  <a:cs typeface="Segoe UI" pitchFamily="34" charset="0"/>
                </a:rPr>
                <a:t>Completed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1870829"/>
              <a:ext cx="838200" cy="262771"/>
            </a:xfrm>
            <a:prstGeom prst="rect">
              <a:avLst/>
            </a:prstGeom>
            <a:solidFill>
              <a:srgbClr val="6AF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33600" y="2328029"/>
              <a:ext cx="838200" cy="2627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Line Callout 2 8"/>
          <p:cNvSpPr/>
          <p:nvPr/>
        </p:nvSpPr>
        <p:spPr>
          <a:xfrm>
            <a:off x="7696200" y="1460820"/>
            <a:ext cx="1828800" cy="67278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181478"/>
              <a:gd name="adj6" fmla="val -228765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Soil Wall 1 Construction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10287000" y="3984816"/>
            <a:ext cx="1828800" cy="1051856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111913"/>
              <a:gd name="adj6" fmla="val -272514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Excavation of Navigation Channel </a:t>
            </a:r>
            <a:r>
              <a:rPr lang="en-US" sz="1600" b="1" dirty="0" err="1" smtClean="0">
                <a:solidFill>
                  <a:schemeClr val="tx1"/>
                </a:solidFill>
              </a:rPr>
              <a:t>upto</a:t>
            </a:r>
            <a:r>
              <a:rPr lang="en-US" sz="1600" b="1" dirty="0" smtClean="0">
                <a:solidFill>
                  <a:schemeClr val="tx1"/>
                </a:solidFill>
              </a:rPr>
              <a:t> -7.0 DMD, 20m Clear Width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18132" r="5125" b="39286"/>
          <a:stretch/>
        </p:blipFill>
        <p:spPr bwMode="auto">
          <a:xfrm>
            <a:off x="1931362" y="6701931"/>
            <a:ext cx="8938874" cy="2392963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18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000" dirty="0" smtClean="0"/>
              <a:t>GENERAL WORK SEQUENCE (STAGE 2)</a:t>
            </a:r>
            <a:endParaRPr lang="en-US" sz="40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223129"/>
            <a:ext cx="11887199" cy="7920792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" y="1223129"/>
            <a:ext cx="2667000" cy="1447800"/>
            <a:chOff x="457200" y="1223129"/>
            <a:chExt cx="2667000" cy="1447800"/>
          </a:xfrm>
        </p:grpSpPr>
        <p:sp>
          <p:nvSpPr>
            <p:cNvPr id="6" name="TextBox 5"/>
            <p:cNvSpPr txBox="1"/>
            <p:nvPr/>
          </p:nvSpPr>
          <p:spPr>
            <a:xfrm>
              <a:off x="457200" y="1223129"/>
              <a:ext cx="2667000" cy="144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29" tIns="45715" rIns="91429" bIns="45715" rtlCol="0">
              <a:noAutofit/>
            </a:bodyPr>
            <a:lstStyle/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900" b="1" dirty="0" smtClean="0">
                  <a:latin typeface="+mj-lt"/>
                  <a:ea typeface="Segoe UI" pitchFamily="34" charset="0"/>
                  <a:cs typeface="Segoe UI" pitchFamily="34" charset="0"/>
                </a:rPr>
                <a:t>LEGEND: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In-Progress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400" dirty="0" smtClean="0">
                  <a:latin typeface="+mj-lt"/>
                  <a:ea typeface="Segoe UI" pitchFamily="34" charset="0"/>
                  <a:cs typeface="Segoe UI" pitchFamily="34" charset="0"/>
                </a:rPr>
                <a:t>Completed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1870829"/>
              <a:ext cx="838200" cy="262771"/>
            </a:xfrm>
            <a:prstGeom prst="rect">
              <a:avLst/>
            </a:prstGeom>
            <a:solidFill>
              <a:srgbClr val="6AF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33600" y="2328029"/>
              <a:ext cx="838200" cy="2627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Line Callout 2 8"/>
          <p:cNvSpPr/>
          <p:nvPr/>
        </p:nvSpPr>
        <p:spPr>
          <a:xfrm>
            <a:off x="8610600" y="6324600"/>
            <a:ext cx="2286000" cy="67278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206962"/>
              <a:gd name="adj6" fmla="val -100640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4/6 Deck Construction of Bridge 2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7391400" y="2328028"/>
            <a:ext cx="1828800" cy="719971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201760"/>
              <a:gd name="adj6" fmla="val -170431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Existing Bridges Finishing Works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19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8743890"/>
            <a:ext cx="12801600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marL="457200" indent="-457200">
              <a:buFontTx/>
              <a:buChar char="-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Located at Extension of Abu Baker Al Siddique Road Crossing Dubai Creek and to Palm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</a:rPr>
              <a:t>Deira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t="11328" r="4487" b="13109"/>
          <a:stretch/>
        </p:blipFill>
        <p:spPr bwMode="auto">
          <a:xfrm>
            <a:off x="2416628" y="1295400"/>
            <a:ext cx="7968343" cy="3632034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34616" r="9321" b="9524"/>
          <a:stretch/>
        </p:blipFill>
        <p:spPr bwMode="auto">
          <a:xfrm>
            <a:off x="1001346" y="5039329"/>
            <a:ext cx="10798906" cy="364747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481119" y="6019800"/>
            <a:ext cx="181528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2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000" dirty="0" smtClean="0"/>
              <a:t>GENERAL WORK SEQUENCE (STAGE 3)</a:t>
            </a:r>
            <a:endParaRPr lang="en-US" sz="40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1223129"/>
            <a:ext cx="11887197" cy="7920792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" y="1223129"/>
            <a:ext cx="2667000" cy="1447800"/>
            <a:chOff x="457200" y="1223129"/>
            <a:chExt cx="2667000" cy="1447800"/>
          </a:xfrm>
        </p:grpSpPr>
        <p:sp>
          <p:nvSpPr>
            <p:cNvPr id="6" name="TextBox 5"/>
            <p:cNvSpPr txBox="1"/>
            <p:nvPr/>
          </p:nvSpPr>
          <p:spPr>
            <a:xfrm>
              <a:off x="457200" y="1223129"/>
              <a:ext cx="2667000" cy="144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29" tIns="45715" rIns="91429" bIns="45715" rtlCol="0">
              <a:noAutofit/>
            </a:bodyPr>
            <a:lstStyle/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900" b="1" dirty="0" smtClean="0">
                  <a:latin typeface="+mj-lt"/>
                  <a:ea typeface="Segoe UI" pitchFamily="34" charset="0"/>
                  <a:cs typeface="Segoe UI" pitchFamily="34" charset="0"/>
                </a:rPr>
                <a:t>LEGEND: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In-Progress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400" dirty="0" smtClean="0">
                  <a:latin typeface="+mj-lt"/>
                  <a:ea typeface="Segoe UI" pitchFamily="34" charset="0"/>
                  <a:cs typeface="Segoe UI" pitchFamily="34" charset="0"/>
                </a:rPr>
                <a:t>Completed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1870829"/>
              <a:ext cx="838200" cy="262771"/>
            </a:xfrm>
            <a:prstGeom prst="rect">
              <a:avLst/>
            </a:prstGeom>
            <a:solidFill>
              <a:srgbClr val="6AF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33600" y="2328029"/>
              <a:ext cx="838200" cy="2627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Line Callout 2 8"/>
          <p:cNvSpPr/>
          <p:nvPr/>
        </p:nvSpPr>
        <p:spPr>
          <a:xfrm>
            <a:off x="9220200" y="5988210"/>
            <a:ext cx="1447800" cy="67278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229614"/>
              <a:gd name="adj6" fmla="val -121166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Soil Wall 2 Construction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7391400" y="2328028"/>
            <a:ext cx="1828800" cy="719971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201760"/>
              <a:gd name="adj6" fmla="val -170431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Existing Bridges Finishing Works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6629400" y="4337370"/>
            <a:ext cx="2286000" cy="67278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359865"/>
              <a:gd name="adj6" fmla="val -62307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2/3 Deck Construction of Bridge 1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2" name="Line Callout 2 11"/>
          <p:cNvSpPr/>
          <p:nvPr/>
        </p:nvSpPr>
        <p:spPr>
          <a:xfrm>
            <a:off x="6400799" y="5626740"/>
            <a:ext cx="2286000" cy="672780"/>
          </a:xfrm>
          <a:prstGeom prst="borderCallout2">
            <a:avLst>
              <a:gd name="adj1" fmla="val 53665"/>
              <a:gd name="adj2" fmla="val 1383"/>
              <a:gd name="adj3" fmla="val 60676"/>
              <a:gd name="adj4" fmla="val -16517"/>
              <a:gd name="adj5" fmla="val 272087"/>
              <a:gd name="adj6" fmla="val -34807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Construction of Remaining 2 Decks of Bridge 2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20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000" dirty="0" smtClean="0"/>
              <a:t>GENERAL WORK SEQUENCE (STAGE 4)</a:t>
            </a:r>
            <a:endParaRPr lang="en-US" sz="40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1223129"/>
            <a:ext cx="11887197" cy="792079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" y="1223129"/>
            <a:ext cx="2667000" cy="1447800"/>
            <a:chOff x="457200" y="1223129"/>
            <a:chExt cx="2667000" cy="1447800"/>
          </a:xfrm>
        </p:grpSpPr>
        <p:sp>
          <p:nvSpPr>
            <p:cNvPr id="6" name="TextBox 5"/>
            <p:cNvSpPr txBox="1"/>
            <p:nvPr/>
          </p:nvSpPr>
          <p:spPr>
            <a:xfrm>
              <a:off x="457200" y="1223129"/>
              <a:ext cx="2667000" cy="144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29" tIns="45715" rIns="91429" bIns="45715" rtlCol="0">
              <a:noAutofit/>
            </a:bodyPr>
            <a:lstStyle/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900" b="1" dirty="0" smtClean="0">
                  <a:latin typeface="+mj-lt"/>
                  <a:ea typeface="Segoe UI" pitchFamily="34" charset="0"/>
                  <a:cs typeface="Segoe UI" pitchFamily="34" charset="0"/>
                </a:rPr>
                <a:t>LEGEND: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In-Progress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400" dirty="0" smtClean="0">
                  <a:latin typeface="+mj-lt"/>
                  <a:ea typeface="Segoe UI" pitchFamily="34" charset="0"/>
                  <a:cs typeface="Segoe UI" pitchFamily="34" charset="0"/>
                </a:rPr>
                <a:t>Completed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1870829"/>
              <a:ext cx="838200" cy="262771"/>
            </a:xfrm>
            <a:prstGeom prst="rect">
              <a:avLst/>
            </a:prstGeom>
            <a:solidFill>
              <a:srgbClr val="6AF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33600" y="2328029"/>
              <a:ext cx="838200" cy="2627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Line Callout 2 8"/>
          <p:cNvSpPr/>
          <p:nvPr/>
        </p:nvSpPr>
        <p:spPr>
          <a:xfrm>
            <a:off x="7391400" y="2328028"/>
            <a:ext cx="1828800" cy="719971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201760"/>
              <a:gd name="adj6" fmla="val -170431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Existing Bridges Finishing Works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6400799" y="5626740"/>
            <a:ext cx="2286000" cy="672780"/>
          </a:xfrm>
          <a:prstGeom prst="borderCallout2">
            <a:avLst>
              <a:gd name="adj1" fmla="val 53665"/>
              <a:gd name="adj2" fmla="val 1383"/>
              <a:gd name="adj3" fmla="val 60676"/>
              <a:gd name="adj4" fmla="val -16517"/>
              <a:gd name="adj5" fmla="val 252266"/>
              <a:gd name="adj6" fmla="val -45640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Construction of Remaining 1 Deck of Bridge 1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6172200" y="4267201"/>
            <a:ext cx="1676400" cy="53340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213660"/>
              <a:gd name="adj6" fmla="val -58121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Dyke 1 Dredging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21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000" dirty="0" smtClean="0"/>
              <a:t>GENERAL WORK SEQUENCE (STAGE 5)</a:t>
            </a:r>
            <a:endParaRPr lang="en-US" sz="40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1223129"/>
            <a:ext cx="11887196" cy="792079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" y="1223129"/>
            <a:ext cx="2667000" cy="1447800"/>
            <a:chOff x="457200" y="1223129"/>
            <a:chExt cx="2667000" cy="1447800"/>
          </a:xfrm>
        </p:grpSpPr>
        <p:sp>
          <p:nvSpPr>
            <p:cNvPr id="6" name="TextBox 5"/>
            <p:cNvSpPr txBox="1"/>
            <p:nvPr/>
          </p:nvSpPr>
          <p:spPr>
            <a:xfrm>
              <a:off x="457200" y="1223129"/>
              <a:ext cx="2667000" cy="144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29" tIns="45715" rIns="91429" bIns="45715" rtlCol="0">
              <a:noAutofit/>
            </a:bodyPr>
            <a:lstStyle/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900" b="1" dirty="0" smtClean="0">
                  <a:latin typeface="+mj-lt"/>
                  <a:ea typeface="Segoe UI" pitchFamily="34" charset="0"/>
                  <a:cs typeface="Segoe UI" pitchFamily="34" charset="0"/>
                </a:rPr>
                <a:t>LEGEND: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In-Progress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400" dirty="0" smtClean="0">
                  <a:latin typeface="+mj-lt"/>
                  <a:ea typeface="Segoe UI" pitchFamily="34" charset="0"/>
                  <a:cs typeface="Segoe UI" pitchFamily="34" charset="0"/>
                </a:rPr>
                <a:t>Completed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1870829"/>
              <a:ext cx="838200" cy="262771"/>
            </a:xfrm>
            <a:prstGeom prst="rect">
              <a:avLst/>
            </a:prstGeom>
            <a:solidFill>
              <a:srgbClr val="6AF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33600" y="2328029"/>
              <a:ext cx="838200" cy="2627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Line Callout 2 8"/>
          <p:cNvSpPr/>
          <p:nvPr/>
        </p:nvSpPr>
        <p:spPr>
          <a:xfrm>
            <a:off x="5714999" y="4023479"/>
            <a:ext cx="1371601" cy="719971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140903"/>
              <a:gd name="adj6" fmla="val -70431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Asphalting of Bridges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9220200" y="7467600"/>
            <a:ext cx="1371601" cy="488790"/>
          </a:xfrm>
          <a:prstGeom prst="borderCallout2">
            <a:avLst>
              <a:gd name="adj1" fmla="val 53665"/>
              <a:gd name="adj2" fmla="val 1383"/>
              <a:gd name="adj3" fmla="val 60676"/>
              <a:gd name="adj4" fmla="val -16517"/>
              <a:gd name="adj5" fmla="val 63986"/>
              <a:gd name="adj6" fmla="val -87307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chemeClr val="tx1"/>
                </a:solidFill>
              </a:rPr>
              <a:t>Roadworks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10363200" y="4000501"/>
            <a:ext cx="1676400" cy="53340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199374"/>
              <a:gd name="adj6" fmla="val -86530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Dyke 2 Dredging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2" name="Line Callout 2 11"/>
          <p:cNvSpPr/>
          <p:nvPr/>
        </p:nvSpPr>
        <p:spPr>
          <a:xfrm>
            <a:off x="1866899" y="4539793"/>
            <a:ext cx="1371601" cy="719971"/>
          </a:xfrm>
          <a:prstGeom prst="borderCallout2">
            <a:avLst>
              <a:gd name="adj1" fmla="val 45727"/>
              <a:gd name="adj2" fmla="val 101383"/>
              <a:gd name="adj3" fmla="val 65226"/>
              <a:gd name="adj4" fmla="val 155705"/>
              <a:gd name="adj5" fmla="val 217636"/>
              <a:gd name="adj6" fmla="val 189291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Revetment 1 Construction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22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000" dirty="0" smtClean="0"/>
              <a:t>GENERAL WORK SEQUENCE (STAGE 6)</a:t>
            </a:r>
            <a:endParaRPr lang="en-US" sz="40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1223129"/>
            <a:ext cx="11887196" cy="7920790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" y="1223129"/>
            <a:ext cx="2667000" cy="1447800"/>
            <a:chOff x="457200" y="1223129"/>
            <a:chExt cx="2667000" cy="1447800"/>
          </a:xfrm>
        </p:grpSpPr>
        <p:sp>
          <p:nvSpPr>
            <p:cNvPr id="6" name="TextBox 5"/>
            <p:cNvSpPr txBox="1"/>
            <p:nvPr/>
          </p:nvSpPr>
          <p:spPr>
            <a:xfrm>
              <a:off x="457200" y="1223129"/>
              <a:ext cx="2667000" cy="144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29" tIns="45715" rIns="91429" bIns="45715" rtlCol="0">
              <a:noAutofit/>
            </a:bodyPr>
            <a:lstStyle/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900" b="1" dirty="0" smtClean="0">
                  <a:latin typeface="+mj-lt"/>
                  <a:ea typeface="Segoe UI" pitchFamily="34" charset="0"/>
                  <a:cs typeface="Segoe UI" pitchFamily="34" charset="0"/>
                </a:rPr>
                <a:t>LEGEND: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In-Progress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400" dirty="0" smtClean="0">
                  <a:latin typeface="+mj-lt"/>
                  <a:ea typeface="Segoe UI" pitchFamily="34" charset="0"/>
                  <a:cs typeface="Segoe UI" pitchFamily="34" charset="0"/>
                </a:rPr>
                <a:t>Completed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1870829"/>
              <a:ext cx="838200" cy="262771"/>
            </a:xfrm>
            <a:prstGeom prst="rect">
              <a:avLst/>
            </a:prstGeom>
            <a:solidFill>
              <a:srgbClr val="6AF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33600" y="2328029"/>
              <a:ext cx="838200" cy="2627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Line Callout 2 8"/>
          <p:cNvSpPr/>
          <p:nvPr/>
        </p:nvSpPr>
        <p:spPr>
          <a:xfrm>
            <a:off x="10363200" y="4000501"/>
            <a:ext cx="1676400" cy="53340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192231"/>
              <a:gd name="adj6" fmla="val -45621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Dyke 3 Dredging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23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000" dirty="0" smtClean="0"/>
              <a:t>GENERAL WORK SEQUENCE (STAGE 7)</a:t>
            </a:r>
            <a:endParaRPr lang="en-US" sz="40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2" y="1223129"/>
            <a:ext cx="11887194" cy="7920790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57200" y="1223129"/>
            <a:ext cx="2667000" cy="1447800"/>
            <a:chOff x="457200" y="1223129"/>
            <a:chExt cx="2667000" cy="1447800"/>
          </a:xfrm>
        </p:grpSpPr>
        <p:sp>
          <p:nvSpPr>
            <p:cNvPr id="6" name="TextBox 5"/>
            <p:cNvSpPr txBox="1"/>
            <p:nvPr/>
          </p:nvSpPr>
          <p:spPr>
            <a:xfrm>
              <a:off x="457200" y="1223129"/>
              <a:ext cx="2667000" cy="144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29" tIns="45715" rIns="91429" bIns="45715" rtlCol="0">
              <a:noAutofit/>
            </a:bodyPr>
            <a:lstStyle/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900" b="1" dirty="0" smtClean="0">
                  <a:latin typeface="+mj-lt"/>
                  <a:ea typeface="Segoe UI" pitchFamily="34" charset="0"/>
                  <a:cs typeface="Segoe UI" pitchFamily="34" charset="0"/>
                </a:rPr>
                <a:t>LEGEND: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Segoe UI" pitchFamily="34" charset="0"/>
                  <a:cs typeface="Segoe UI" pitchFamily="34" charset="0"/>
                </a:rPr>
                <a:t>In-Progress</a:t>
              </a:r>
            </a:p>
            <a:p>
              <a:pPr marL="0" marR="0" indent="0" algn="l" defTabSz="91418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</a:pPr>
              <a:r>
                <a:rPr lang="en-US" sz="2400" dirty="0" smtClean="0">
                  <a:latin typeface="+mj-lt"/>
                  <a:ea typeface="Segoe UI" pitchFamily="34" charset="0"/>
                  <a:cs typeface="Segoe UI" pitchFamily="34" charset="0"/>
                </a:rPr>
                <a:t>Completed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1870829"/>
              <a:ext cx="838200" cy="262771"/>
            </a:xfrm>
            <a:prstGeom prst="rect">
              <a:avLst/>
            </a:prstGeom>
            <a:solidFill>
              <a:srgbClr val="6AF8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33600" y="2328029"/>
              <a:ext cx="838200" cy="2627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Line Callout 2 8"/>
          <p:cNvSpPr/>
          <p:nvPr/>
        </p:nvSpPr>
        <p:spPr>
          <a:xfrm>
            <a:off x="9982200" y="4267202"/>
            <a:ext cx="1676400" cy="53340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349374"/>
              <a:gd name="adj6" fmla="val -63803"/>
            </a:avLst>
          </a:prstGeom>
          <a:solidFill>
            <a:srgbClr val="0070C0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Completion of Revetment 2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24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dirty="0" smtClean="0"/>
              <a:t>TENDER PROGRAMME</a:t>
            </a:r>
            <a:endParaRPr lang="en-US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D:\Smarty's Documents\Estimating\022-Palm Deira Access Bridge (T107-2k15)\01-Programme\Tender Programme R.1-Presen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199"/>
            <a:ext cx="12801600" cy="79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96" y="1524000"/>
            <a:ext cx="317090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25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" y="-1"/>
            <a:ext cx="12801599" cy="1103973"/>
          </a:xfrm>
        </p:spPr>
        <p:txBody>
          <a:bodyPr/>
          <a:lstStyle/>
          <a:p>
            <a:r>
              <a:rPr lang="en-US" dirty="0" smtClean="0"/>
              <a:t>BRIDGE SCAFFOLDINGS</a:t>
            </a:r>
            <a:endParaRPr lang="en-US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6400"/>
            <a:ext cx="105918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91801" y="1219200"/>
            <a:ext cx="2209800" cy="792480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n-GB" sz="2400" b="1" dirty="0" smtClean="0"/>
              <a:t>TOTAL VOLUME</a:t>
            </a:r>
          </a:p>
          <a:p>
            <a:pPr marL="342900" indent="-342900">
              <a:buFontTx/>
              <a:buChar char="-"/>
            </a:pPr>
            <a:r>
              <a:rPr lang="en-GB" sz="2000" dirty="0" smtClean="0"/>
              <a:t>127,424 m</a:t>
            </a:r>
            <a:r>
              <a:rPr lang="en-GB" sz="2000" baseline="30000" dirty="0" smtClean="0"/>
              <a:t>3</a:t>
            </a:r>
          </a:p>
          <a:p>
            <a:pPr marL="342900" indent="-342900">
              <a:buFontTx/>
              <a:buChar char="-"/>
            </a:pPr>
            <a:endParaRPr lang="en-GB" sz="2400" dirty="0" smtClean="0"/>
          </a:p>
          <a:p>
            <a:r>
              <a:rPr lang="en-GB" sz="2400" b="1" dirty="0" smtClean="0"/>
              <a:t>UTILIZATION</a:t>
            </a:r>
            <a:endParaRPr lang="en-GB" sz="2400" b="1" dirty="0"/>
          </a:p>
          <a:p>
            <a:pPr marL="342900" indent="-342900">
              <a:buFontTx/>
              <a:buChar char="-"/>
            </a:pPr>
            <a:r>
              <a:rPr lang="en-GB" dirty="0" smtClean="0"/>
              <a:t>1,859,953 m</a:t>
            </a:r>
            <a:r>
              <a:rPr lang="en-GB" baseline="30000" dirty="0" smtClean="0"/>
              <a:t>3</a:t>
            </a:r>
            <a:r>
              <a:rPr lang="en-GB" dirty="0" smtClean="0"/>
              <a:t>.wk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r>
              <a:rPr lang="en-GB" sz="2400" b="1" dirty="0" smtClean="0"/>
              <a:t>PEAK RQM’TS</a:t>
            </a:r>
            <a:endParaRPr lang="en-GB" sz="2400" b="1" dirty="0"/>
          </a:p>
          <a:p>
            <a:pPr marL="342900" indent="-342900">
              <a:buFontTx/>
              <a:buChar char="-"/>
            </a:pPr>
            <a:r>
              <a:rPr lang="en-GB" sz="2000" dirty="0" smtClean="0"/>
              <a:t>104,031 </a:t>
            </a:r>
            <a:r>
              <a:rPr lang="en-GB" sz="2000" dirty="0"/>
              <a:t>m</a:t>
            </a:r>
            <a:r>
              <a:rPr lang="en-GB" sz="2000" baseline="30000" dirty="0"/>
              <a:t>3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endParaRPr lang="en-GB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26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dirty="0" smtClean="0"/>
              <a:t>PROPOSED DIRECT LABOR</a:t>
            </a:r>
            <a:endParaRPr lang="en-US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77172"/>
            <a:ext cx="9906001" cy="533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8497669"/>
            <a:ext cx="128016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n-GB" i="1" dirty="0" smtClean="0">
                <a:solidFill>
                  <a:srgbClr val="FF0000"/>
                </a:solidFill>
              </a:rPr>
              <a:t>*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</a:rPr>
              <a:t> Includes only direct and site support manpower (subcontractors’ excluded).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**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</a:rPr>
              <a:t> To be consolidated with Estimating Team. </a:t>
            </a:r>
            <a:endParaRPr lang="en-GB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822286"/>
            <a:ext cx="2895600" cy="395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27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7172"/>
            <a:ext cx="9906000" cy="533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dirty="0" smtClean="0"/>
              <a:t>PROPOSED PLANT</a:t>
            </a:r>
            <a:endParaRPr lang="en-US" dirty="0"/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8229600"/>
            <a:ext cx="12801600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n-GB" i="1" dirty="0" smtClean="0">
                <a:solidFill>
                  <a:srgbClr val="FF0000"/>
                </a:solidFill>
              </a:rPr>
              <a:t>*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</a:rPr>
              <a:t> Includes only direct and site support manpower (subcontractors’ excluded).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**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</a:rPr>
              <a:t> To be consolidated with Estimating Team. 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***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i="1" dirty="0">
                <a:solidFill>
                  <a:schemeClr val="accent5">
                    <a:lumMod val="50000"/>
                  </a:schemeClr>
                </a:solidFill>
              </a:rPr>
              <a:t>Shown in the histogram are major plants only</a:t>
            </a:r>
            <a:r>
              <a:rPr lang="en-GB" i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GB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219200"/>
            <a:ext cx="28956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28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6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dirty="0" smtClean="0"/>
              <a:t>SCOPE OF WORKS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1219200"/>
            <a:ext cx="115062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endParaRPr lang="en-GB" sz="2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</a:rPr>
              <a:t>UTILITIES</a:t>
            </a:r>
            <a:endParaRPr lang="en-GB" b="1" dirty="0" smtClean="0"/>
          </a:p>
          <a:p>
            <a:pPr marL="1028700" lvl="1" indent="-571500"/>
            <a:r>
              <a:rPr lang="en-GB" sz="1900" dirty="0" smtClean="0"/>
              <a:t>Sewerage Line Protection		</a:t>
            </a:r>
            <a:r>
              <a:rPr lang="en-GB" sz="1900" dirty="0"/>
              <a:t>		</a:t>
            </a:r>
            <a:r>
              <a:rPr lang="en-GB" sz="1900" dirty="0" smtClean="0"/>
              <a:t>=</a:t>
            </a:r>
            <a:r>
              <a:rPr lang="en-GB" sz="1900" dirty="0"/>
              <a:t>	</a:t>
            </a:r>
            <a:r>
              <a:rPr lang="en-GB" sz="1900" dirty="0" smtClean="0"/>
              <a:t>40 m</a:t>
            </a:r>
          </a:p>
          <a:p>
            <a:pPr marL="1028700" lvl="1" indent="-571500"/>
            <a:r>
              <a:rPr lang="en-GB" sz="1900" dirty="0" smtClean="0"/>
              <a:t>Drainage </a:t>
            </a:r>
            <a:r>
              <a:rPr lang="en-GB" sz="1900" dirty="0"/>
              <a:t>Pipeline  Installation (Removal)		</a:t>
            </a:r>
            <a:r>
              <a:rPr lang="en-GB" sz="1900" dirty="0" smtClean="0"/>
              <a:t>=</a:t>
            </a:r>
            <a:r>
              <a:rPr lang="en-GB" sz="1900" dirty="0"/>
              <a:t>	</a:t>
            </a:r>
            <a:r>
              <a:rPr lang="en-GB" sz="1900" dirty="0" smtClean="0"/>
              <a:t>866 </a:t>
            </a:r>
            <a:r>
              <a:rPr lang="en-GB" sz="1900" dirty="0"/>
              <a:t>m </a:t>
            </a:r>
            <a:r>
              <a:rPr lang="en-GB" sz="1900" dirty="0" smtClean="0"/>
              <a:t>(175)</a:t>
            </a:r>
          </a:p>
          <a:p>
            <a:pPr marL="1028700" lvl="1" indent="-571500"/>
            <a:r>
              <a:rPr lang="en-GB" sz="1900" dirty="0" smtClean="0"/>
              <a:t>DEWA Water Pipeline  Installation (Removal)		=	140 m (140)</a:t>
            </a:r>
          </a:p>
          <a:p>
            <a:pPr marL="1028700" lvl="1" indent="-571500"/>
            <a:r>
              <a:rPr lang="en-GB" sz="1900" dirty="0" smtClean="0"/>
              <a:t>Irrigation </a:t>
            </a:r>
            <a:r>
              <a:rPr lang="en-GB" sz="1900" dirty="0" err="1" smtClean="0"/>
              <a:t>Ductline</a:t>
            </a:r>
            <a:r>
              <a:rPr lang="en-GB" sz="1900" dirty="0" smtClean="0"/>
              <a:t>  Installation	</a:t>
            </a:r>
            <a:r>
              <a:rPr lang="en-GB" sz="1900" dirty="0"/>
              <a:t>	</a:t>
            </a:r>
            <a:r>
              <a:rPr lang="en-GB" sz="1900" dirty="0" smtClean="0"/>
              <a:t>	=</a:t>
            </a:r>
            <a:r>
              <a:rPr lang="en-GB" sz="1900" dirty="0"/>
              <a:t>	</a:t>
            </a:r>
            <a:r>
              <a:rPr lang="en-GB" sz="1900" dirty="0" smtClean="0"/>
              <a:t>15 m</a:t>
            </a:r>
          </a:p>
          <a:p>
            <a:pPr marL="1028700" lvl="1" indent="-571500"/>
            <a:r>
              <a:rPr lang="en-GB" sz="1900" dirty="0" smtClean="0"/>
              <a:t>Etisalat Duct Protection		</a:t>
            </a:r>
            <a:r>
              <a:rPr lang="en-GB" sz="1900" dirty="0"/>
              <a:t>		</a:t>
            </a:r>
            <a:r>
              <a:rPr lang="en-GB" sz="1900" dirty="0" smtClean="0"/>
              <a:t>=</a:t>
            </a:r>
            <a:r>
              <a:rPr lang="en-GB" sz="1900" dirty="0"/>
              <a:t>	</a:t>
            </a:r>
            <a:r>
              <a:rPr lang="en-GB" sz="1900" dirty="0" smtClean="0"/>
              <a:t>113 m</a:t>
            </a:r>
            <a:endParaRPr lang="en-GB" sz="1900" dirty="0"/>
          </a:p>
          <a:p>
            <a:pPr marL="1028700" lvl="1" indent="-571500"/>
            <a:r>
              <a:rPr lang="en-GB" sz="1900" dirty="0"/>
              <a:t>DEWA </a:t>
            </a:r>
            <a:r>
              <a:rPr lang="en-GB" sz="1900" dirty="0" smtClean="0"/>
              <a:t>LV </a:t>
            </a:r>
            <a:r>
              <a:rPr lang="en-GB" sz="1900" dirty="0" err="1" smtClean="0"/>
              <a:t>Ductline</a:t>
            </a:r>
            <a:r>
              <a:rPr lang="en-GB" sz="1900" dirty="0" smtClean="0"/>
              <a:t>  Installation		</a:t>
            </a:r>
            <a:r>
              <a:rPr lang="en-GB" sz="1900" dirty="0"/>
              <a:t>	</a:t>
            </a:r>
            <a:r>
              <a:rPr lang="en-GB" sz="1900" dirty="0" smtClean="0"/>
              <a:t>=</a:t>
            </a:r>
            <a:r>
              <a:rPr lang="en-GB" sz="1900" dirty="0"/>
              <a:t>	</a:t>
            </a:r>
            <a:r>
              <a:rPr lang="en-GB" sz="1900" dirty="0" smtClean="0"/>
              <a:t>185 m</a:t>
            </a:r>
            <a:endParaRPr lang="en-GB" sz="1900" dirty="0"/>
          </a:p>
          <a:p>
            <a:pPr marL="1028700" lvl="1" indent="-571500"/>
            <a:r>
              <a:rPr lang="en-GB" sz="1900" dirty="0"/>
              <a:t>DEWA </a:t>
            </a:r>
            <a:r>
              <a:rPr lang="en-GB" sz="1900" dirty="0" smtClean="0"/>
              <a:t>HV Protection			</a:t>
            </a:r>
            <a:r>
              <a:rPr lang="en-GB" sz="1900" dirty="0"/>
              <a:t>	</a:t>
            </a:r>
            <a:r>
              <a:rPr lang="en-GB" sz="1900" dirty="0" smtClean="0"/>
              <a:t>=</a:t>
            </a:r>
            <a:r>
              <a:rPr lang="en-GB" sz="1900" dirty="0"/>
              <a:t>	</a:t>
            </a:r>
            <a:r>
              <a:rPr lang="en-GB" sz="1900" dirty="0" smtClean="0"/>
              <a:t>124 m</a:t>
            </a:r>
            <a:endParaRPr lang="en-GB" sz="1900" dirty="0"/>
          </a:p>
          <a:p>
            <a:pPr marL="1028700" lvl="1" indent="-571500"/>
            <a:r>
              <a:rPr lang="en-GB" sz="1900" dirty="0" smtClean="0"/>
              <a:t>Street Lighting Cabling / Poles		</a:t>
            </a:r>
            <a:r>
              <a:rPr lang="en-GB" sz="1900" dirty="0"/>
              <a:t>	</a:t>
            </a:r>
            <a:r>
              <a:rPr lang="en-GB" sz="1900" dirty="0" smtClean="0"/>
              <a:t>=</a:t>
            </a:r>
            <a:r>
              <a:rPr lang="en-GB" sz="1900" dirty="0"/>
              <a:t>	</a:t>
            </a:r>
            <a:r>
              <a:rPr lang="en-GB" sz="1900" dirty="0" smtClean="0"/>
              <a:t>4,822 </a:t>
            </a:r>
            <a:r>
              <a:rPr lang="en-GB" sz="1900" dirty="0"/>
              <a:t>m </a:t>
            </a:r>
            <a:r>
              <a:rPr lang="en-GB" sz="1900" dirty="0" smtClean="0"/>
              <a:t>(60 nr)</a:t>
            </a:r>
            <a:endParaRPr lang="en-GB" sz="1900" dirty="0"/>
          </a:p>
          <a:p>
            <a:pPr marL="1028700" lvl="1" indent="-571500"/>
            <a:endParaRPr lang="en-GB" sz="1900" dirty="0" smtClean="0"/>
          </a:p>
          <a:p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</a:rPr>
              <a:t>ROADWORKS</a:t>
            </a:r>
            <a:endParaRPr lang="en-GB" b="1" dirty="0"/>
          </a:p>
          <a:p>
            <a:pPr marL="1028700" lvl="1" indent="-571500"/>
            <a:r>
              <a:rPr lang="en-GB" sz="1900" dirty="0" err="1" smtClean="0"/>
              <a:t>Wetmix</a:t>
            </a:r>
            <a:r>
              <a:rPr lang="en-GB" sz="1900" dirty="0" smtClean="0"/>
              <a:t>				</a:t>
            </a:r>
            <a:r>
              <a:rPr lang="en-GB" sz="1900" dirty="0"/>
              <a:t>		</a:t>
            </a:r>
            <a:r>
              <a:rPr lang="en-GB" sz="1900" dirty="0" smtClean="0"/>
              <a:t>=</a:t>
            </a:r>
            <a:r>
              <a:rPr lang="en-GB" sz="1900" dirty="0"/>
              <a:t>	</a:t>
            </a:r>
            <a:r>
              <a:rPr lang="en-GB" sz="1900" dirty="0" smtClean="0"/>
              <a:t>2,317 T</a:t>
            </a:r>
          </a:p>
          <a:p>
            <a:pPr marL="1028700" lvl="1" indent="-571500"/>
            <a:r>
              <a:rPr lang="en-GB" sz="1900" dirty="0" smtClean="0"/>
              <a:t>Asphalt (Base / Wearing)				=	5,048 T (1,384 / 3,664)</a:t>
            </a:r>
          </a:p>
          <a:p>
            <a:pPr marL="1028700" lvl="1" indent="-571500"/>
            <a:r>
              <a:rPr lang="en-GB" sz="1900" dirty="0" smtClean="0"/>
              <a:t>Kerbs		</a:t>
            </a:r>
            <a:r>
              <a:rPr lang="en-GB" sz="1900" dirty="0"/>
              <a:t>				</a:t>
            </a:r>
            <a:r>
              <a:rPr lang="en-GB" sz="1900" dirty="0" smtClean="0"/>
              <a:t>=</a:t>
            </a:r>
            <a:r>
              <a:rPr lang="en-GB" sz="1900" dirty="0"/>
              <a:t>	</a:t>
            </a:r>
            <a:r>
              <a:rPr lang="en-GB" sz="1900" dirty="0" smtClean="0"/>
              <a:t>3,686 m</a:t>
            </a:r>
          </a:p>
          <a:p>
            <a:pPr marL="1028700" lvl="1" indent="-571500"/>
            <a:r>
              <a:rPr lang="en-GB" sz="1900" dirty="0" smtClean="0"/>
              <a:t>60mm Pavers 	</a:t>
            </a:r>
            <a:r>
              <a:rPr lang="en-GB" sz="1900" dirty="0"/>
              <a:t>				</a:t>
            </a:r>
            <a:r>
              <a:rPr lang="en-GB" sz="1900" dirty="0" smtClean="0"/>
              <a:t>=</a:t>
            </a:r>
            <a:r>
              <a:rPr lang="en-GB" sz="1900" dirty="0"/>
              <a:t>	</a:t>
            </a:r>
            <a:r>
              <a:rPr lang="en-GB" sz="1800" dirty="0" smtClean="0"/>
              <a:t>316  m</a:t>
            </a:r>
            <a:r>
              <a:rPr lang="en-GB" sz="1800" baseline="30000" dirty="0" smtClean="0"/>
              <a:t>2 </a:t>
            </a:r>
            <a:endParaRPr lang="en-GB" sz="1900" dirty="0" smtClean="0"/>
          </a:p>
          <a:p>
            <a:pPr marL="1028700" lvl="1" indent="-571500"/>
            <a:endParaRPr lang="en-GB" sz="1900" dirty="0" smtClean="0"/>
          </a:p>
          <a:p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</a:rPr>
              <a:t>MARINE WORKS</a:t>
            </a:r>
            <a:endParaRPr lang="en-GB" b="1" dirty="0"/>
          </a:p>
          <a:p>
            <a:pPr marL="1028700" lvl="1" indent="-571500"/>
            <a:r>
              <a:rPr lang="en-GB" sz="2000" dirty="0" smtClean="0"/>
              <a:t>Excavation		</a:t>
            </a:r>
            <a:r>
              <a:rPr lang="en-GB" sz="2000" dirty="0"/>
              <a:t>		</a:t>
            </a:r>
            <a:r>
              <a:rPr lang="en-GB" sz="2000" dirty="0" smtClean="0"/>
              <a:t>	=</a:t>
            </a:r>
            <a:r>
              <a:rPr lang="en-GB" sz="2000" dirty="0"/>
              <a:t>	</a:t>
            </a:r>
            <a:r>
              <a:rPr lang="en-GB" sz="2000" dirty="0" smtClean="0"/>
              <a:t>1,618,265 m</a:t>
            </a:r>
            <a:r>
              <a:rPr lang="en-GB" sz="2000" baseline="30000" dirty="0" smtClean="0"/>
              <a:t>3</a:t>
            </a:r>
            <a:endParaRPr lang="en-GB" sz="2000" dirty="0"/>
          </a:p>
          <a:p>
            <a:pPr marL="1028700" lvl="1" indent="-571500"/>
            <a:r>
              <a:rPr lang="en-GB" sz="2000" dirty="0" smtClean="0"/>
              <a:t>Disposal of Excavated Materials</a:t>
            </a:r>
            <a:r>
              <a:rPr lang="en-GB" sz="2000" dirty="0"/>
              <a:t>			=	</a:t>
            </a:r>
            <a:r>
              <a:rPr lang="en-GB" sz="2000" dirty="0" smtClean="0"/>
              <a:t>1,613,630 m</a:t>
            </a:r>
            <a:r>
              <a:rPr lang="en-GB" sz="2000" baseline="30000" dirty="0" smtClean="0"/>
              <a:t>3</a:t>
            </a:r>
            <a:endParaRPr lang="en-GB" sz="2000" dirty="0"/>
          </a:p>
          <a:p>
            <a:pPr marL="1028700" lvl="1" indent="-571500"/>
            <a:r>
              <a:rPr lang="en-GB" sz="2000" dirty="0" err="1" smtClean="0"/>
              <a:t>Underlayer</a:t>
            </a:r>
            <a:r>
              <a:rPr lang="en-GB" sz="2000" dirty="0" smtClean="0"/>
              <a:t> Rock (5 – 40 kg)</a:t>
            </a:r>
            <a:r>
              <a:rPr lang="en-GB" sz="2000" dirty="0"/>
              <a:t>			=	</a:t>
            </a:r>
            <a:r>
              <a:rPr lang="en-GB" sz="2000" dirty="0" smtClean="0"/>
              <a:t>4,563 </a:t>
            </a:r>
            <a:r>
              <a:rPr lang="en-GB" sz="2000" dirty="0"/>
              <a:t>m</a:t>
            </a:r>
            <a:r>
              <a:rPr lang="en-GB" sz="2000" baseline="30000" dirty="0"/>
              <a:t>3</a:t>
            </a:r>
            <a:endParaRPr lang="en-GB" sz="2000" dirty="0"/>
          </a:p>
          <a:p>
            <a:pPr marL="1028700" lvl="1" indent="-571500"/>
            <a:r>
              <a:rPr lang="en-GB" sz="2000" dirty="0" smtClean="0"/>
              <a:t>Armour Rock (60 – 300 kg)</a:t>
            </a:r>
            <a:r>
              <a:rPr lang="en-GB" sz="2000" dirty="0"/>
              <a:t>			=	</a:t>
            </a:r>
            <a:r>
              <a:rPr lang="en-GB" sz="2000" dirty="0" smtClean="0"/>
              <a:t>9,603 m</a:t>
            </a:r>
            <a:r>
              <a:rPr lang="en-GB" sz="2000" baseline="30000" dirty="0" smtClean="0"/>
              <a:t>3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3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19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dirty="0"/>
              <a:t>GENERAL INFORMATION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4991" y="3665736"/>
            <a:ext cx="2573717" cy="750288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50800" dist="38100" dir="8100000" sx="103000" sy="103000" algn="tr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23950" y="30480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ctr"/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</a:rPr>
              <a:t>CLIENT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0" y="3109615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sz="1800"/>
            </a:lvl1pPr>
            <a:lvl2pPr marL="457200" lvl="1" indent="-342900" defTabSz="914400">
              <a:buFont typeface="Arial" panose="020B0604020202020204" pitchFamily="34" charset="0"/>
              <a:buChar char="•"/>
              <a:defRPr sz="2400" i="0">
                <a:solidFill>
                  <a:schemeClr val="accent5">
                    <a:lumMod val="50000"/>
                  </a:schemeClr>
                </a:solidFill>
              </a:defRPr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ctr"/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</a:rPr>
              <a:t>CONSULTANT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48077" r="7321" b="21704"/>
          <a:stretch/>
        </p:blipFill>
        <p:spPr bwMode="auto">
          <a:xfrm>
            <a:off x="7686675" y="3665736"/>
            <a:ext cx="3448050" cy="745158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50800" dist="38100" dir="8100000" sx="103000" sy="103000" algn="tr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33969"/>
            <a:ext cx="10668000" cy="163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4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5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dirty="0" smtClean="0"/>
              <a:t>EXISTING CONDITION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235439"/>
            <a:ext cx="8305800" cy="791786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5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9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400" dirty="0" smtClean="0"/>
              <a:t>GENERAL LAYOUT (STRUCTURES)</a:t>
            </a:r>
            <a:endParaRPr lang="en-US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235439"/>
            <a:ext cx="8305799" cy="791786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91600" y="1292589"/>
            <a:ext cx="3657600" cy="386622"/>
            <a:chOff x="8991600" y="1292589"/>
            <a:chExt cx="3657600" cy="386622"/>
          </a:xfrm>
        </p:grpSpPr>
        <p:sp>
          <p:nvSpPr>
            <p:cNvPr id="6" name="Line Callout 2 5"/>
            <p:cNvSpPr/>
            <p:nvPr/>
          </p:nvSpPr>
          <p:spPr>
            <a:xfrm>
              <a:off x="8991600" y="1292589"/>
              <a:ext cx="3657600" cy="383811"/>
            </a:xfrm>
            <a:prstGeom prst="borderCallout2">
              <a:avLst>
                <a:gd name="adj1" fmla="val 53665"/>
                <a:gd name="adj2" fmla="val 1383"/>
                <a:gd name="adj3" fmla="val 49350"/>
                <a:gd name="adj4" fmla="val -24850"/>
                <a:gd name="adj5" fmla="val 181502"/>
                <a:gd name="adj6" fmla="val -139430"/>
              </a:avLst>
            </a:prstGeom>
            <a:solidFill>
              <a:srgbClr val="FFC000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Tx/>
                <a:buChar char="-"/>
              </a:pPr>
              <a:r>
                <a:rPr lang="en-US" sz="1600" dirty="0" smtClean="0">
                  <a:solidFill>
                    <a:schemeClr val="tx1"/>
                  </a:solidFill>
                </a:rPr>
                <a:t>Bridge Ramp</a:t>
              </a:r>
            </a:p>
          </p:txBody>
        </p:sp>
        <p:sp>
          <p:nvSpPr>
            <p:cNvPr id="7" name="Line Callout 2 6"/>
            <p:cNvSpPr/>
            <p:nvPr/>
          </p:nvSpPr>
          <p:spPr>
            <a:xfrm>
              <a:off x="8991600" y="1295400"/>
              <a:ext cx="3657600" cy="383811"/>
            </a:xfrm>
            <a:prstGeom prst="borderCallout2">
              <a:avLst>
                <a:gd name="adj1" fmla="val 53665"/>
                <a:gd name="adj2" fmla="val 1383"/>
                <a:gd name="adj3" fmla="val 49350"/>
                <a:gd name="adj4" fmla="val -24850"/>
                <a:gd name="adj5" fmla="val 1819891"/>
                <a:gd name="adj6" fmla="val -48012"/>
              </a:avLst>
            </a:prstGeom>
            <a:solidFill>
              <a:srgbClr val="FFC000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chemeClr val="tx1"/>
                  </a:solidFill>
                </a:rPr>
                <a:t>BRIDGE RAMP</a:t>
              </a:r>
            </a:p>
          </p:txBody>
        </p:sp>
      </p:grpSp>
      <p:sp>
        <p:nvSpPr>
          <p:cNvPr id="8" name="Line Callout 2 7"/>
          <p:cNvSpPr/>
          <p:nvPr/>
        </p:nvSpPr>
        <p:spPr>
          <a:xfrm>
            <a:off x="8991600" y="1828800"/>
            <a:ext cx="3657600" cy="1140189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227357"/>
              <a:gd name="adj6" fmla="val -117605"/>
            </a:avLst>
          </a:prstGeom>
          <a:solidFill>
            <a:srgbClr val="0070C0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EXISTING BRIDGES (designated Bridge 0)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680m &amp; 510m long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31.5m wide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Coating and Deck Finishing Works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8991600" y="3124200"/>
            <a:ext cx="3657600" cy="1762558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221689"/>
              <a:gd name="adj6" fmla="val -103319"/>
            </a:avLst>
          </a:prstGeom>
          <a:solidFill>
            <a:srgbClr val="FF0000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IN-L BRIDGE (Bridge </a:t>
            </a:r>
            <a:r>
              <a:rPr lang="en-US" sz="1600" b="1" dirty="0">
                <a:solidFill>
                  <a:schemeClr val="bg1"/>
                </a:solidFill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166m long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About 24.4m wide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3 spans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Superstructure and Finishing Works (Piers already constructed)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8991600" y="5029200"/>
            <a:ext cx="3657600" cy="1762558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171456"/>
              <a:gd name="adj6" fmla="val -90224"/>
            </a:avLst>
          </a:prstGeom>
          <a:solidFill>
            <a:srgbClr val="6AF85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IN-R BRIDGE (Bridge 2)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</a:rPr>
              <a:t>265m long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</a:rPr>
              <a:t>About 13.7m wide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6</a:t>
            </a:r>
            <a:r>
              <a:rPr lang="en-US" sz="1600" dirty="0" smtClean="0">
                <a:solidFill>
                  <a:schemeClr val="tx1"/>
                </a:solidFill>
              </a:rPr>
              <a:t> spans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</a:rPr>
              <a:t>Superstructure and Finishing Works (Piers already constructed)</a:t>
            </a:r>
          </a:p>
        </p:txBody>
      </p:sp>
      <p:sp>
        <p:nvSpPr>
          <p:cNvPr id="11" name="Line Callout 2 10"/>
          <p:cNvSpPr/>
          <p:nvPr/>
        </p:nvSpPr>
        <p:spPr>
          <a:xfrm>
            <a:off x="8991600" y="6934200"/>
            <a:ext cx="3657600" cy="2219100"/>
          </a:xfrm>
          <a:prstGeom prst="borderCallout2">
            <a:avLst>
              <a:gd name="adj1" fmla="val 53665"/>
              <a:gd name="adj2" fmla="val 1383"/>
              <a:gd name="adj3" fmla="val 49350"/>
              <a:gd name="adj4" fmla="val -24850"/>
              <a:gd name="adj5" fmla="val 66302"/>
              <a:gd name="adj6" fmla="val -34271"/>
            </a:avLst>
          </a:prstGeom>
          <a:solidFill>
            <a:srgbClr val="FFFF00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chemeClr val="tx1"/>
                </a:solidFill>
              </a:rPr>
              <a:t>Roadworks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tx1"/>
                </a:solidFill>
              </a:rPr>
              <a:t>2 traffic lanes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t="22842" r="18120" b="25877"/>
          <a:stretch/>
        </p:blipFill>
        <p:spPr bwMode="auto">
          <a:xfrm>
            <a:off x="9067800" y="7620000"/>
            <a:ext cx="345802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6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400" dirty="0" smtClean="0"/>
              <a:t>SECTIONS (EXISTING BRIDGES)</a:t>
            </a:r>
            <a:endParaRPr lang="en-US" sz="44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25824" r="13616" b="16758"/>
          <a:stretch/>
        </p:blipFill>
        <p:spPr bwMode="auto">
          <a:xfrm>
            <a:off x="0" y="2247883"/>
            <a:ext cx="12801600" cy="5620871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7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400" dirty="0" smtClean="0"/>
              <a:t>SECTIONS (BRIDGE 1)</a:t>
            </a:r>
            <a:endParaRPr lang="en-US" sz="44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t="6593" r="26355"/>
          <a:stretch/>
        </p:blipFill>
        <p:spPr bwMode="auto">
          <a:xfrm>
            <a:off x="1628775" y="1219200"/>
            <a:ext cx="9420225" cy="7908337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8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12801600" cy="1103973"/>
          </a:xfrm>
        </p:spPr>
        <p:txBody>
          <a:bodyPr/>
          <a:lstStyle/>
          <a:p>
            <a:r>
              <a:rPr lang="en-US" sz="4400" dirty="0" smtClean="0"/>
              <a:t>SECTIONS (BRIDGE 2)</a:t>
            </a:r>
            <a:endParaRPr lang="en-US" sz="4400" dirty="0"/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2362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1" y="1220891"/>
            <a:ext cx="11353800" cy="7917986"/>
          </a:xfrm>
          <a:prstGeom prst="rect">
            <a:avLst/>
          </a:prstGeom>
          <a:noFill/>
          <a:ln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Slide </a:t>
            </a:r>
            <a:fld id="{9E31186D-8FF5-4B49-9960-37A5C54665E1}" type="slidenum"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pPr/>
              <a:t>9</a:t>
            </a:fld>
            <a:r>
              <a:rPr lang="en-US" sz="2200" smtClean="0">
                <a:latin typeface="+mj-lt"/>
                <a:ea typeface="Segoe UI" pitchFamily="34" charset="0"/>
                <a:cs typeface="Segoe UI" pitchFamily="34" charset="0"/>
              </a:rPr>
              <a:t> of 29</a:t>
            </a:r>
            <a:endParaRPr lang="en-US" sz="2200" dirty="0">
              <a:latin typeface="+mj-l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3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39-2K15 Tender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91429" tIns="45715" rIns="91429" bIns="45715">
        <a:normAutofit fontScale="85000" lnSpcReduction="20000"/>
      </a:bodyPr>
      <a:lstStyle>
        <a:defPPr marL="0" marR="0" indent="0" algn="l" defTabSz="91418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Wingdings 2" pitchFamily="18" charset="2"/>
          <a:buNone/>
          <a:tabLst/>
          <a:defRPr kumimoji="0" sz="2900" b="0" i="0" u="none" strike="noStrike" kern="1200" cap="none" spc="0" normalizeH="0" baseline="0" noProof="0" smtClean="0">
            <a:ln>
              <a:noFill/>
            </a:ln>
            <a:solidFill>
              <a:schemeClr val="accent1"/>
            </a:solidFill>
            <a:effectLst/>
            <a:uLnTx/>
            <a:uFillTx/>
            <a:latin typeface="+mj-lt"/>
            <a:ea typeface="Segoe UI" pitchFamily="34" charset="0"/>
            <a:cs typeface="Segoe UI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43874</TotalTime>
  <Words>564</Words>
  <Application>Microsoft Office PowerPoint</Application>
  <PresentationFormat>A3 Paper (297x420 mm)</PresentationFormat>
  <Paragraphs>175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  <vt:variant>
        <vt:lpstr>Custom Shows</vt:lpstr>
      </vt:variant>
      <vt:variant>
        <vt:i4>10</vt:i4>
      </vt:variant>
    </vt:vector>
  </HeadingPairs>
  <TitlesOfParts>
    <vt:vector size="40" baseType="lpstr">
      <vt:lpstr>T39-2K15 Tender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Location</vt:lpstr>
      <vt:lpstr>Project Details</vt:lpstr>
      <vt:lpstr>General Information</vt:lpstr>
      <vt:lpstr>Site Photos</vt:lpstr>
      <vt:lpstr>Layouts</vt:lpstr>
      <vt:lpstr>Productivity</vt:lpstr>
      <vt:lpstr>Tender Programme</vt:lpstr>
      <vt:lpstr>Resources</vt:lpstr>
      <vt:lpstr>Work Sequence</vt:lpstr>
      <vt:lpstr>Scaffolding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Template</dc:subject>
  <dc:creator>Marty Fuentes</dc:creator>
  <cp:lastModifiedBy>Fuentes, Paul</cp:lastModifiedBy>
  <cp:revision>1850</cp:revision>
  <cp:lastPrinted>2016-03-10T12:15:45Z</cp:lastPrinted>
  <dcterms:created xsi:type="dcterms:W3CDTF">2015-03-28T06:32:48Z</dcterms:created>
  <dcterms:modified xsi:type="dcterms:W3CDTF">2019-11-29T05:08:05Z</dcterms:modified>
  <cp:version>R03</cp:version>
</cp:coreProperties>
</file>